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Do Hyeon"/>
      <p:regular r:id="rId28"/>
    </p:embeddedFont>
    <p:embeddedFont>
      <p:font typeface="Indie Flower"/>
      <p:regular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it2MOi+eqfSgMvcp+7UF5NlPe8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DoHyeon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dieFlow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ca93f123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7ca93f123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ca93f123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ca93f123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a93f1238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ca93f1238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ca93f1238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ca93f1238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ca93f123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ca93f123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ca93f12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7ca93f12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향후 발전 계획을 말씀드리겠습니다.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저희가 모델을 학습시키는 데 예상으로 3일 이상이 걸린다고 그래서 현재는 모델 학습을 잠정 중단하고 있는 상태입니다만, 향후 이 프로젝트를 발전시켜 테스트 데이터를 넣었을 때 제대로 분류하는 지를 시험해서 가중치를 수정하여 여기 사진들을 넣었을 때 해당 어종으로 분류해 주고 확률까지 알려주는 정도의 성능으로 모델을 만들 계획입니다.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ca93f123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7ca93f123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just">
              <a:lnSpc>
                <a:spcPct val="115000"/>
              </a:lnSpc>
              <a:spcBef>
                <a:spcPts val="184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a93f123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7ca93f123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ca93f1238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7ca93f1238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a93f123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7ca93f123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ca93f123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7ca93f123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11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7" name="Google Shape;17;p12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8" name="Google Shape;18;p1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9" name="Google Shape;29;p14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" name="Google Shape;30;p1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6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8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8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1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ehoeskrap.tistory.com/370?category=705416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17.jp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 rot="-1013974">
            <a:off x="1277083" y="1619081"/>
            <a:ext cx="6394334" cy="826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200">
                <a:latin typeface="Do Hyeon"/>
                <a:ea typeface="Do Hyeon"/>
                <a:cs typeface="Do Hyeon"/>
                <a:sym typeface="Do Hyeon"/>
              </a:rPr>
              <a:t>계절에 따른 포획 금지 어종 판별 프로젝트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 rot="-1013993">
            <a:off x="2561292" y="2349466"/>
            <a:ext cx="4242516" cy="738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999999"/>
                </a:solidFill>
                <a:latin typeface="Do Hyeon"/>
                <a:ea typeface="Do Hyeon"/>
                <a:cs typeface="Do Hyeon"/>
                <a:sym typeface="Do Hyeon"/>
              </a:rPr>
              <a:t>AWS 클라우드 컴퓨팅 실무실습과정 (19.12~20.01)</a:t>
            </a:r>
            <a:endParaRPr sz="1700">
              <a:solidFill>
                <a:srgbClr val="999999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99999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6" name="Google Shape;66;p1"/>
          <p:cNvSpPr txBox="1"/>
          <p:nvPr>
            <p:ph idx="1" type="subTitle"/>
          </p:nvPr>
        </p:nvSpPr>
        <p:spPr>
          <a:xfrm>
            <a:off x="5409975" y="440521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" sz="17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김유정, 백지영, 이정은, 이진, 이현선</a:t>
            </a:r>
            <a:endParaRPr>
              <a:solidFill>
                <a:srgbClr val="99999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7" name="Google Shape;67;p1"/>
          <p:cNvPicPr preferRelativeResize="0"/>
          <p:nvPr/>
        </p:nvPicPr>
        <p:blipFill rotWithShape="1">
          <a:blip r:embed="rId3">
            <a:alphaModFix/>
          </a:blip>
          <a:srcRect b="0" l="28057" r="0" t="0"/>
          <a:stretch/>
        </p:blipFill>
        <p:spPr>
          <a:xfrm rot="-1177423">
            <a:off x="7524041" y="-74403"/>
            <a:ext cx="1000242" cy="1359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2-1 </a:t>
            </a: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 b="5477" l="840" r="1446" t="8405"/>
          <a:stretch/>
        </p:blipFill>
        <p:spPr>
          <a:xfrm>
            <a:off x="1229837" y="1575225"/>
            <a:ext cx="6684326" cy="33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ca93f1238_0_7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2-1 데이터 전처리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55" name="Google Shape;155;g7ca93f1238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075" y="1327250"/>
            <a:ext cx="3445910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a93f1238_1_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2-1 </a:t>
            </a: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데이터 전처리 (Json)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1" name="Google Shape;161;g7ca93f1238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550" y="1331300"/>
            <a:ext cx="7173809" cy="371407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7ca93f1238_1_1"/>
          <p:cNvSpPr txBox="1"/>
          <p:nvPr/>
        </p:nvSpPr>
        <p:spPr>
          <a:xfrm>
            <a:off x="170775" y="1660200"/>
            <a:ext cx="15732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Labelbox에서 Export한 json 파일을 가공하여 .txt파일로 만듦.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Do Hyeon"/>
                <a:ea typeface="Do Hyeon"/>
                <a:cs typeface="Do Hyeon"/>
                <a:sym typeface="Do Hyeon"/>
              </a:rPr>
              <a:t>- 내용 == 전체 이미지에 대한 bounding box의 비율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ca93f1238_2_16"/>
          <p:cNvSpPr txBox="1"/>
          <p:nvPr/>
        </p:nvSpPr>
        <p:spPr>
          <a:xfrm>
            <a:off x="452600" y="1285350"/>
            <a:ext cx="2255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just">
              <a:lnSpc>
                <a:spcPct val="115000"/>
              </a:lnSpc>
              <a:spcBef>
                <a:spcPts val="1848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highlight>
                  <a:srgbClr val="434343"/>
                </a:highlight>
                <a:latin typeface="Do Hyeon"/>
                <a:ea typeface="Do Hyeon"/>
                <a:cs typeface="Do Hyeon"/>
                <a:sym typeface="Do Hyeon"/>
              </a:rPr>
              <a:t>Training</a:t>
            </a:r>
            <a:endParaRPr sz="1800">
              <a:solidFill>
                <a:srgbClr val="FFFFFF"/>
              </a:solidFill>
              <a:highlight>
                <a:srgbClr val="434343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8" name="Google Shape;168;g7ca93f1238_2_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2-2 </a:t>
            </a: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모델 생성 및 학습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9" name="Google Shape;169;g7ca93f1238_2_16"/>
          <p:cNvSpPr txBox="1"/>
          <p:nvPr/>
        </p:nvSpPr>
        <p:spPr>
          <a:xfrm>
            <a:off x="2411025" y="1950525"/>
            <a:ext cx="6097800" cy="23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l">
              <a:lnSpc>
                <a:spcPct val="115000"/>
              </a:lnSpc>
              <a:spcBef>
                <a:spcPts val="1848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C9DAF8"/>
                </a:highlight>
                <a:latin typeface="Do Hyeon"/>
                <a:ea typeface="Do Hyeon"/>
                <a:cs typeface="Do Hyeon"/>
                <a:sym typeface="Do Hyeon"/>
              </a:rPr>
              <a:t>YOLO v3</a:t>
            </a:r>
            <a:r>
              <a:rPr lang="ko" sz="1300">
                <a:latin typeface="Do Hyeon"/>
                <a:ea typeface="Do Hyeon"/>
                <a:cs typeface="Do Hyeon"/>
                <a:sym typeface="Do Hyeon"/>
              </a:rPr>
              <a:t> -&gt; negative mining이나 기타 다른 방법을 전혀 사용X</a:t>
            </a:r>
            <a:br>
              <a:rPr lang="ko" sz="1300">
                <a:latin typeface="Do Hyeon"/>
                <a:ea typeface="Do Hyeon"/>
                <a:cs typeface="Do Hyeon"/>
                <a:sym typeface="Do Hyeon"/>
              </a:rPr>
            </a:br>
            <a:r>
              <a:rPr lang="ko" sz="1300">
                <a:latin typeface="Do Hyeon"/>
                <a:ea typeface="Do Hyeon"/>
                <a:cs typeface="Do Hyeon"/>
                <a:sym typeface="Do Hyeon"/>
              </a:rPr>
              <a:t>Full Images, 및 multi-scale training, 많은 data의 augmentation, batch normalization 외의 기타 여러가지 방법들을 사용</a:t>
            </a:r>
            <a:endParaRPr sz="1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627888" rtl="0" algn="l">
              <a:lnSpc>
                <a:spcPct val="115000"/>
              </a:lnSpc>
              <a:spcBef>
                <a:spcPts val="1848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C9DAF8"/>
                </a:highlight>
                <a:latin typeface="Do Hyeon"/>
                <a:ea typeface="Do Hyeon"/>
                <a:cs typeface="Do Hyeon"/>
                <a:sym typeface="Do Hyeon"/>
              </a:rPr>
              <a:t>실험 환경</a:t>
            </a:r>
            <a:r>
              <a:rPr lang="ko" sz="1300">
                <a:latin typeface="Do Hyeon"/>
                <a:ea typeface="Do Hyeon"/>
                <a:cs typeface="Do Hyeon"/>
                <a:sym typeface="Do Hyeon"/>
              </a:rPr>
              <a:t> -&gt; OpenSource인 Darknet Framework에서 수행</a:t>
            </a:r>
            <a:endParaRPr sz="13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ca93f1238_2_27"/>
          <p:cNvSpPr txBox="1"/>
          <p:nvPr/>
        </p:nvSpPr>
        <p:spPr>
          <a:xfrm>
            <a:off x="452600" y="1285350"/>
            <a:ext cx="2255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just">
              <a:lnSpc>
                <a:spcPct val="115000"/>
              </a:lnSpc>
              <a:spcBef>
                <a:spcPts val="1848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highlight>
                  <a:srgbClr val="434343"/>
                </a:highlight>
                <a:latin typeface="Do Hyeon"/>
                <a:ea typeface="Do Hyeon"/>
                <a:cs typeface="Do Hyeon"/>
                <a:sym typeface="Do Hyeon"/>
              </a:rPr>
              <a:t>Workflow</a:t>
            </a:r>
            <a:endParaRPr sz="1800">
              <a:solidFill>
                <a:srgbClr val="FFFFFF"/>
              </a:solidFill>
              <a:highlight>
                <a:srgbClr val="434343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5" name="Google Shape;175;g7ca93f1238_2_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2-2 </a:t>
            </a: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모델 생성 및 학습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6" name="Google Shape;176;g7ca93f1238_2_27"/>
          <p:cNvSpPr txBox="1"/>
          <p:nvPr/>
        </p:nvSpPr>
        <p:spPr>
          <a:xfrm>
            <a:off x="2411025" y="1950525"/>
            <a:ext cx="6097800" cy="23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l">
              <a:lnSpc>
                <a:spcPct val="115000"/>
              </a:lnSpc>
              <a:spcBef>
                <a:spcPts val="1848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C9DAF8"/>
                </a:highlight>
                <a:latin typeface="Do Hyeon"/>
                <a:ea typeface="Do Hyeon"/>
                <a:cs typeface="Do Hyeon"/>
                <a:sym typeface="Do Hyeon"/>
              </a:rPr>
              <a:t>yolo의 공식 오픈소스 사이트</a:t>
            </a:r>
            <a:br>
              <a:rPr lang="ko" sz="1300">
                <a:latin typeface="Do Hyeon"/>
                <a:ea typeface="Do Hyeon"/>
                <a:cs typeface="Do Hyeon"/>
                <a:sym typeface="Do Hyeon"/>
              </a:rPr>
            </a:br>
            <a:r>
              <a:rPr lang="ko" sz="1300">
                <a:latin typeface="Do Hyeon"/>
                <a:ea typeface="Do Hyeon"/>
                <a:cs typeface="Do Hyeon"/>
                <a:sym typeface="Do Hyeon"/>
              </a:rPr>
              <a:t>-&gt;</a:t>
            </a:r>
            <a:r>
              <a:rPr lang="ko" sz="1300">
                <a:latin typeface="Do Hyeon"/>
                <a:ea typeface="Do Hyeon"/>
                <a:cs typeface="Do Hyeon"/>
                <a:sym typeface="Do Hyeon"/>
              </a:rPr>
              <a:t> 실행 과정과 예제 파일을 다운로드 받아 연습</a:t>
            </a:r>
            <a:endParaRPr sz="1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627888" rtl="0" algn="l">
              <a:lnSpc>
                <a:spcPct val="115000"/>
              </a:lnSpc>
              <a:spcBef>
                <a:spcPts val="1848"/>
              </a:spcBef>
              <a:spcAft>
                <a:spcPts val="0"/>
              </a:spcAft>
              <a:buNone/>
            </a:pPr>
            <a:r>
              <a:rPr lang="ko" sz="1300" u="sng">
                <a:solidFill>
                  <a:srgbClr val="1155CC"/>
                </a:solidFill>
                <a:latin typeface="Do Hyeon"/>
                <a:ea typeface="Do Hyeon"/>
                <a:cs typeface="Do Hyeon"/>
                <a:sym typeface="Do Hyeon"/>
                <a:hlinkClick r:id="rId3"/>
              </a:rPr>
              <a:t>https://eehoeskrap.tistory.com/370?category=705416</a:t>
            </a:r>
            <a:r>
              <a:rPr lang="ko" sz="1300">
                <a:latin typeface="Do Hyeon"/>
                <a:ea typeface="Do Hyeon"/>
                <a:cs typeface="Do Hyeon"/>
                <a:sym typeface="Do Hyeon"/>
              </a:rPr>
              <a:t> </a:t>
            </a:r>
            <a:br>
              <a:rPr lang="ko" sz="1300">
                <a:latin typeface="Do Hyeon"/>
                <a:ea typeface="Do Hyeon"/>
                <a:cs typeface="Do Hyeon"/>
                <a:sym typeface="Do Hyeon"/>
              </a:rPr>
            </a:br>
            <a:r>
              <a:rPr lang="ko" sz="1300">
                <a:latin typeface="Do Hyeon"/>
                <a:ea typeface="Do Hyeon"/>
                <a:cs typeface="Do Hyeon"/>
                <a:sym typeface="Do Hyeon"/>
              </a:rPr>
              <a:t>-&gt;</a:t>
            </a:r>
            <a:r>
              <a:rPr lang="ko" sz="1300">
                <a:latin typeface="Do Hyeon"/>
                <a:ea typeface="Do Hyeon"/>
                <a:cs typeface="Do Hyeon"/>
                <a:sym typeface="Do Hyeon"/>
              </a:rPr>
              <a:t> 우리 데이터로 훈련하기 위해 예제 코드를 custom: 하</a:t>
            </a:r>
            <a:r>
              <a:rPr lang="ko" sz="1300">
                <a:latin typeface="Do Hyeon"/>
                <a:ea typeface="Do Hyeon"/>
                <a:cs typeface="Do Hyeon"/>
                <a:sym typeface="Do Hyeon"/>
              </a:rPr>
              <a:t>이퍼 파라미터와 경로를 조정</a:t>
            </a:r>
            <a:endParaRPr sz="1300">
              <a:highlight>
                <a:srgbClr val="C9DAF8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ca93f1238_7_0"/>
          <p:cNvSpPr txBox="1"/>
          <p:nvPr/>
        </p:nvSpPr>
        <p:spPr>
          <a:xfrm>
            <a:off x="452600" y="1285350"/>
            <a:ext cx="2255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just">
              <a:lnSpc>
                <a:spcPct val="115000"/>
              </a:lnSpc>
              <a:spcBef>
                <a:spcPts val="1848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highlight>
                  <a:srgbClr val="434343"/>
                </a:highlight>
                <a:latin typeface="Do Hyeon"/>
                <a:ea typeface="Do Hyeon"/>
                <a:cs typeface="Do Hyeon"/>
                <a:sym typeface="Do Hyeon"/>
              </a:rPr>
              <a:t>Workflow</a:t>
            </a:r>
            <a:endParaRPr sz="1800">
              <a:solidFill>
                <a:srgbClr val="FFFFFF"/>
              </a:solidFill>
              <a:highlight>
                <a:srgbClr val="434343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2" name="Google Shape;182;g7ca93f1238_7_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2-2 모델 생성 및 학습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3" name="Google Shape;183;g7ca93f1238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00" y="1477950"/>
            <a:ext cx="6131501" cy="3448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ca93f1238_0_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3 </a:t>
            </a: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향후 발전 계획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9" name="Google Shape;189;g7ca93f123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74" y="1496825"/>
            <a:ext cx="3044650" cy="331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7ca93f1238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722" y="1672625"/>
            <a:ext cx="4396525" cy="29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ca93f1238_0_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3 </a:t>
            </a: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향후 발전 계획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96" name="Google Shape;196;g7ca93f1238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25" y="1367450"/>
            <a:ext cx="8681090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 txBox="1"/>
          <p:nvPr>
            <p:ph type="title"/>
          </p:nvPr>
        </p:nvSpPr>
        <p:spPr>
          <a:xfrm rot="-910459">
            <a:off x="2883446" y="2059935"/>
            <a:ext cx="3395902" cy="983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45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rPr>
              <a:t>Thank you!</a:t>
            </a:r>
            <a:endParaRPr b="1" sz="4500">
              <a:solidFill>
                <a:schemeClr val="lt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ca93f1238_0_5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l">
              <a:lnSpc>
                <a:spcPct val="115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sz="3500"/>
          </a:p>
        </p:txBody>
      </p:sp>
      <p:sp>
        <p:nvSpPr>
          <p:cNvPr id="73" name="Google Shape;73;g7ca93f1238_0_52"/>
          <p:cNvSpPr txBox="1"/>
          <p:nvPr>
            <p:ph idx="1" type="body"/>
          </p:nvPr>
        </p:nvSpPr>
        <p:spPr>
          <a:xfrm>
            <a:off x="4493975" y="162900"/>
            <a:ext cx="4476900" cy="4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627888" rtl="0" algn="just">
              <a:lnSpc>
                <a:spcPct val="100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AutoNum type="arabicPeriod"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627888" rtl="0" algn="just">
              <a:lnSpc>
                <a:spcPct val="100000"/>
              </a:lnSpc>
              <a:spcBef>
                <a:spcPts val="1824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1-1  프로젝트 소개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627888" rtl="0" algn="just">
              <a:lnSpc>
                <a:spcPct val="100000"/>
              </a:lnSpc>
              <a:spcBef>
                <a:spcPts val="1824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1-2 팀원 소개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627888" rtl="0" algn="just">
              <a:lnSpc>
                <a:spcPct val="100000"/>
              </a:lnSpc>
              <a:spcBef>
                <a:spcPts val="1824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1-3 프로젝트 목표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627888" rtl="0" algn="just">
              <a:lnSpc>
                <a:spcPct val="100000"/>
              </a:lnSpc>
              <a:spcBef>
                <a:spcPts val="1824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1-4 개발 환경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627888" rtl="0" algn="just">
              <a:lnSpc>
                <a:spcPct val="100000"/>
              </a:lnSpc>
              <a:spcBef>
                <a:spcPts val="1824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1-5 사전 조사 및 자료 수집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marR="627888" rtl="0" algn="just">
              <a:lnSpc>
                <a:spcPct val="100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AutoNum type="arabicPeriod"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프로젝트 세부 사항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627888" rtl="0" algn="just">
              <a:lnSpc>
                <a:spcPct val="100000"/>
              </a:lnSpc>
              <a:spcBef>
                <a:spcPts val="1824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2-1 데이터 전처리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627888" rtl="0" algn="just">
              <a:lnSpc>
                <a:spcPct val="100000"/>
              </a:lnSpc>
              <a:spcBef>
                <a:spcPts val="1824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2-2 모델 생성 및 학습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17500" lvl="0" marL="457200" marR="627888" rtl="0" algn="just">
              <a:lnSpc>
                <a:spcPct val="100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 Hyeon"/>
              <a:buAutoNum type="arabicPeriod"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향후 발전 계획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/>
          </a:p>
        </p:txBody>
      </p:sp>
      <p:pic>
        <p:nvPicPr>
          <p:cNvPr id="74" name="Google Shape;74;g7ca93f1238_0_52"/>
          <p:cNvPicPr preferRelativeResize="0"/>
          <p:nvPr/>
        </p:nvPicPr>
        <p:blipFill rotWithShape="1">
          <a:blip r:embed="rId3">
            <a:alphaModFix/>
          </a:blip>
          <a:srcRect b="0" l="28057" r="0" t="0"/>
          <a:stretch/>
        </p:blipFill>
        <p:spPr>
          <a:xfrm rot="-1177423">
            <a:off x="8291658" y="-79487"/>
            <a:ext cx="710734" cy="9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l">
              <a:lnSpc>
                <a:spcPct val="115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1-1 프로젝트 소개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500"/>
          </a:p>
        </p:txBody>
      </p:sp>
      <p:sp>
        <p:nvSpPr>
          <p:cNvPr id="80" name="Google Shape;80;p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just">
              <a:lnSpc>
                <a:spcPct val="115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일반적으로 대상 어종에 섞여서 함께 어획되는 비대상 어종을 혼획(by-catch)이라 일컫는다. 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627888" rtl="0" algn="just">
              <a:lnSpc>
                <a:spcPct val="115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미래 먹거리인 바다 자원을 지키고 지속 가능한 이용 방안을 생각해보는 관점에서 보았을 때, 불가피한 혼획을 막는 것은 수산업의 최대 과제라고 볼 수 있다. 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627888" rtl="0" algn="just">
              <a:spcBef>
                <a:spcPts val="1824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그런데 어부들이 사진 또는 영상으로 생선을 찍어 올렸을 때 해당 생선이 혼획된 생선인 지를 분류해 주는 프로젝트를 구현하면 불가피한 혼획을 막을 수 있다는 생각에서 해당 프로젝트를 기획하게 되었다.</a:t>
            </a:r>
            <a:endParaRPr sz="1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/>
          </a:p>
        </p:txBody>
      </p:sp>
      <p:pic>
        <p:nvPicPr>
          <p:cNvPr id="81" name="Google Shape;81;p2"/>
          <p:cNvPicPr preferRelativeResize="0"/>
          <p:nvPr/>
        </p:nvPicPr>
        <p:blipFill rotWithShape="1">
          <a:blip r:embed="rId3">
            <a:alphaModFix/>
          </a:blip>
          <a:srcRect b="0" l="28057" r="0" t="0"/>
          <a:stretch/>
        </p:blipFill>
        <p:spPr>
          <a:xfrm rot="-1177423">
            <a:off x="8291658" y="-79487"/>
            <a:ext cx="710734" cy="9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ca93f1238_2_3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l">
              <a:lnSpc>
                <a:spcPct val="115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1-2 팀원</a:t>
            </a: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 소개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500"/>
          </a:p>
        </p:txBody>
      </p:sp>
      <p:sp>
        <p:nvSpPr>
          <p:cNvPr id="87" name="Google Shape;87;g7ca93f1238_2_39"/>
          <p:cNvSpPr txBox="1"/>
          <p:nvPr>
            <p:ph idx="1" type="body"/>
          </p:nvPr>
        </p:nvSpPr>
        <p:spPr>
          <a:xfrm>
            <a:off x="5950650" y="721925"/>
            <a:ext cx="24075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627888" rtl="0" algn="just">
              <a:lnSpc>
                <a:spcPct val="115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rgbClr val="BF9000"/>
                </a:solidFill>
                <a:latin typeface="Do Hyeon"/>
                <a:ea typeface="Do Hyeon"/>
                <a:cs typeface="Do Hyeon"/>
                <a:sym typeface="Do Hyeon"/>
              </a:rPr>
              <a:t>이정은</a:t>
            </a:r>
            <a:endParaRPr sz="2000">
              <a:solidFill>
                <a:srgbClr val="BF9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627888" rtl="0" algn="just">
              <a:lnSpc>
                <a:spcPct val="115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이진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627888" rtl="0" algn="just"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이현선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627888" rtl="0" algn="just"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김유정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0" marR="627888" rtl="0" algn="just"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백지영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8" name="Google Shape;88;g7ca93f1238_2_39"/>
          <p:cNvPicPr preferRelativeResize="0"/>
          <p:nvPr/>
        </p:nvPicPr>
        <p:blipFill rotWithShape="1">
          <a:blip r:embed="rId3">
            <a:alphaModFix/>
          </a:blip>
          <a:srcRect b="9115" l="0" r="0" t="0"/>
          <a:stretch/>
        </p:blipFill>
        <p:spPr>
          <a:xfrm rot="-2084286">
            <a:off x="6103434" y="660787"/>
            <a:ext cx="537656" cy="4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7ca93f1238_2_39"/>
          <p:cNvPicPr preferRelativeResize="0"/>
          <p:nvPr/>
        </p:nvPicPr>
        <p:blipFill rotWithShape="1">
          <a:blip r:embed="rId4">
            <a:alphaModFix/>
          </a:blip>
          <a:srcRect b="0" l="28057" r="0" t="0"/>
          <a:stretch/>
        </p:blipFill>
        <p:spPr>
          <a:xfrm rot="-1177423">
            <a:off x="8291658" y="-79487"/>
            <a:ext cx="710734" cy="9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ca93f1238_0_3"/>
          <p:cNvSpPr txBox="1"/>
          <p:nvPr>
            <p:ph type="title"/>
          </p:nvPr>
        </p:nvSpPr>
        <p:spPr>
          <a:xfrm>
            <a:off x="311725" y="500925"/>
            <a:ext cx="4028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l">
              <a:lnSpc>
                <a:spcPct val="115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1-3 </a:t>
            </a: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프로젝트 목표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5" name="Google Shape;95;g7ca93f1238_0_3"/>
          <p:cNvPicPr preferRelativeResize="0"/>
          <p:nvPr/>
        </p:nvPicPr>
        <p:blipFill rotWithShape="1">
          <a:blip r:embed="rId3">
            <a:alphaModFix/>
          </a:blip>
          <a:srcRect b="7834" l="24190" r="25043" t="0"/>
          <a:stretch/>
        </p:blipFill>
        <p:spPr>
          <a:xfrm>
            <a:off x="4927600" y="1971350"/>
            <a:ext cx="1398926" cy="289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7ca93f1238_0_3"/>
          <p:cNvPicPr preferRelativeResize="0"/>
          <p:nvPr/>
        </p:nvPicPr>
        <p:blipFill rotWithShape="1">
          <a:blip r:embed="rId4">
            <a:alphaModFix/>
          </a:blip>
          <a:srcRect b="12610" l="0" r="0" t="0"/>
          <a:stretch/>
        </p:blipFill>
        <p:spPr>
          <a:xfrm>
            <a:off x="6727750" y="2854400"/>
            <a:ext cx="1698250" cy="15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7ca93f1238_0_3"/>
          <p:cNvPicPr preferRelativeResize="0"/>
          <p:nvPr/>
        </p:nvPicPr>
        <p:blipFill rotWithShape="1">
          <a:blip r:embed="rId5">
            <a:alphaModFix/>
          </a:blip>
          <a:srcRect b="0" l="28057" r="0" t="0"/>
          <a:stretch/>
        </p:blipFill>
        <p:spPr>
          <a:xfrm rot="-1177423">
            <a:off x="8291658" y="-79487"/>
            <a:ext cx="710734" cy="9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7ca93f1238_0_3"/>
          <p:cNvSpPr txBox="1"/>
          <p:nvPr>
            <p:ph idx="1" type="body"/>
          </p:nvPr>
        </p:nvSpPr>
        <p:spPr>
          <a:xfrm>
            <a:off x="4644675" y="500925"/>
            <a:ext cx="49077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l">
              <a:spcBef>
                <a:spcPts val="1848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   해양수산부 기간별 금지어종을 기준으로 하여 사진을 모델에 입력하면 어느 어종인 지 분류해주는 모델을 학습하려고 하였다.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ca93f1238_0_23"/>
          <p:cNvSpPr txBox="1"/>
          <p:nvPr>
            <p:ph type="title"/>
          </p:nvPr>
        </p:nvSpPr>
        <p:spPr>
          <a:xfrm>
            <a:off x="311700" y="26556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l">
              <a:lnSpc>
                <a:spcPct val="115000"/>
              </a:lnSpc>
              <a:spcBef>
                <a:spcPts val="18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1-4 개발 환경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500"/>
          </a:p>
        </p:txBody>
      </p:sp>
      <p:pic>
        <p:nvPicPr>
          <p:cNvPr id="104" name="Google Shape;104;g7ca93f1238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263" y="2474512"/>
            <a:ext cx="1669525" cy="8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7ca93f1238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125" y="2390738"/>
            <a:ext cx="1005424" cy="11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7ca93f1238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875" y="2772835"/>
            <a:ext cx="1625451" cy="414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7ca93f1238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946" y="4221900"/>
            <a:ext cx="651050" cy="6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7ca93f1238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7966" y="2234125"/>
            <a:ext cx="1279985" cy="13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7ca93f1238_0_23"/>
          <p:cNvPicPr preferRelativeResize="0"/>
          <p:nvPr/>
        </p:nvPicPr>
        <p:blipFill rotWithShape="1">
          <a:blip r:embed="rId8">
            <a:alphaModFix/>
          </a:blip>
          <a:srcRect b="0" l="24379" r="24997" t="0"/>
          <a:stretch/>
        </p:blipFill>
        <p:spPr>
          <a:xfrm>
            <a:off x="311724" y="2248050"/>
            <a:ext cx="1356200" cy="13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7ca93f1238_0_23"/>
          <p:cNvSpPr txBox="1"/>
          <p:nvPr/>
        </p:nvSpPr>
        <p:spPr>
          <a:xfrm>
            <a:off x="1417600" y="4315600"/>
            <a:ext cx="7273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l">
              <a:lnSpc>
                <a:spcPct val="115000"/>
              </a:lnSpc>
              <a:spcBef>
                <a:spcPts val="1848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 깃허브 https://github.com/flaallae/Sansung.git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293" y="2769250"/>
            <a:ext cx="4426300" cy="4175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1-5 사전조사 및 자료수집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2825" y="1444375"/>
            <a:ext cx="4597075" cy="13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5">
            <a:alphaModFix/>
          </a:blip>
          <a:srcRect b="0" l="3716" r="0" t="0"/>
          <a:stretch/>
        </p:blipFill>
        <p:spPr>
          <a:xfrm>
            <a:off x="2275991" y="3202950"/>
            <a:ext cx="4426300" cy="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6">
            <a:alphaModFix/>
          </a:blip>
          <a:srcRect b="30806" l="33642" r="26773" t="61702"/>
          <a:stretch/>
        </p:blipFill>
        <p:spPr>
          <a:xfrm>
            <a:off x="2128899" y="3956000"/>
            <a:ext cx="4597075" cy="48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7">
            <a:alphaModFix/>
          </a:blip>
          <a:srcRect b="40998" l="33434" r="26750" t="52410"/>
          <a:stretch/>
        </p:blipFill>
        <p:spPr>
          <a:xfrm>
            <a:off x="2347024" y="4445275"/>
            <a:ext cx="4426301" cy="4121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/>
          <p:nvPr/>
        </p:nvSpPr>
        <p:spPr>
          <a:xfrm>
            <a:off x="4219275" y="1396375"/>
            <a:ext cx="1426500" cy="346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1-5 사전조사 및 자료수집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58" y="3010500"/>
            <a:ext cx="303332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6802" y="3662502"/>
            <a:ext cx="2510092" cy="12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7941" y="1823470"/>
            <a:ext cx="2510100" cy="196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4157" y="3694575"/>
            <a:ext cx="2097267" cy="12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0400" y="1447475"/>
            <a:ext cx="2346025" cy="14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79550" y="1571625"/>
            <a:ext cx="20002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2-1 </a:t>
            </a:r>
            <a:r>
              <a:rPr lang="ko" sz="3500"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endParaRPr sz="3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" name="Google Shape;138;p8"/>
          <p:cNvSpPr txBox="1"/>
          <p:nvPr>
            <p:ph idx="4294967295" type="body"/>
          </p:nvPr>
        </p:nvSpPr>
        <p:spPr>
          <a:xfrm>
            <a:off x="585025" y="1316025"/>
            <a:ext cx="8247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l">
              <a:spcBef>
                <a:spcPts val="1848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-명태, 연어, 문치가자미, 참홍어, 돌돔, 황복에 mgt, slm, mcg, chu, roc, hwb라는 코드를 부여. 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b="1550" l="2839" r="49760" t="26677"/>
          <a:stretch/>
        </p:blipFill>
        <p:spPr>
          <a:xfrm>
            <a:off x="654150" y="2010075"/>
            <a:ext cx="3212376" cy="25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 b="1358" l="54285" r="0" t="24379"/>
          <a:stretch/>
        </p:blipFill>
        <p:spPr>
          <a:xfrm>
            <a:off x="5630850" y="2010075"/>
            <a:ext cx="2994490" cy="259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 txBox="1"/>
          <p:nvPr/>
        </p:nvSpPr>
        <p:spPr>
          <a:xfrm>
            <a:off x="2182950" y="4497300"/>
            <a:ext cx="75918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27888" rtl="0" algn="l">
              <a:lnSpc>
                <a:spcPct val="115000"/>
              </a:lnSpc>
              <a:spcBef>
                <a:spcPts val="1848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이름 통일성있게 바꾸고 이미지 사이즈 조정. 사진에서  왼쪽이 원본, 오른쪽이 전처리 후.</a:t>
            </a:r>
            <a:endParaRPr sz="1300">
              <a:solidFill>
                <a:srgbClr val="FF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500" y="2998625"/>
            <a:ext cx="1396375" cy="37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8"/>
          <p:cNvCxnSpPr/>
          <p:nvPr/>
        </p:nvCxnSpPr>
        <p:spPr>
          <a:xfrm>
            <a:off x="4747199" y="3187225"/>
            <a:ext cx="3000" cy="157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